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4" r:id="rId1"/>
  </p:sldMasterIdLst>
  <p:notesMasterIdLst>
    <p:notesMasterId r:id="rId14"/>
  </p:notesMasterIdLst>
  <p:sldIdLst>
    <p:sldId id="297" r:id="rId2"/>
    <p:sldId id="256" r:id="rId3"/>
    <p:sldId id="304" r:id="rId4"/>
    <p:sldId id="259" r:id="rId5"/>
    <p:sldId id="261" r:id="rId6"/>
    <p:sldId id="262" r:id="rId7"/>
    <p:sldId id="299" r:id="rId8"/>
    <p:sldId id="286" r:id="rId9"/>
    <p:sldId id="302" r:id="rId10"/>
    <p:sldId id="303" r:id="rId11"/>
    <p:sldId id="300" r:id="rId12"/>
    <p:sldId id="27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9488B-094D-4E4E-A4B9-C06A8D243834}" type="datetimeFigureOut">
              <a:rPr lang="hr-HR" smtClean="0"/>
              <a:pPr/>
              <a:t>30.8.2016.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812CB-8D3C-45D7-B60A-C9BE81545037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04171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os-cvjetno-naselje-zg.skole.hr/wp-content/uploads/2014/01/programi.jpg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slov 1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2438400"/>
          </a:xfrm>
        </p:spPr>
        <p:txBody>
          <a:bodyPr>
            <a:normAutofit/>
          </a:bodyPr>
          <a:lstStyle/>
          <a:p>
            <a:r>
              <a:rPr lang="hr-HR" sz="4400" dirty="0" smtClean="0"/>
              <a:t>PREVENTIVNI</a:t>
            </a:r>
          </a:p>
          <a:p>
            <a:r>
              <a:rPr lang="hr-HR" sz="4400" dirty="0" smtClean="0"/>
              <a:t>PROGRAMI 2016./17</a:t>
            </a:r>
          </a:p>
          <a:p>
            <a:endParaRPr lang="hr-HR" sz="5200" dirty="0"/>
          </a:p>
        </p:txBody>
      </p:sp>
      <p:sp>
        <p:nvSpPr>
          <p:cNvPr id="3" name="Naslov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r-HR" sz="3200" dirty="0" smtClean="0"/>
              <a:t>OŠ STJEPANA RADIĆA BIBINJE </a:t>
            </a:r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385908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609600"/>
            <a:ext cx="7467600" cy="1828800"/>
          </a:xfrm>
        </p:spPr>
        <p:txBody>
          <a:bodyPr>
            <a:noAutofit/>
          </a:bodyPr>
          <a:lstStyle/>
          <a:p>
            <a:r>
              <a:rPr lang="hr-HR" sz="4000" b="1" dirty="0" smtClean="0"/>
              <a:t>Program</a:t>
            </a:r>
            <a:r>
              <a:rPr lang="hr-HR" sz="4000" dirty="0" smtClean="0"/>
              <a:t/>
            </a:r>
            <a:br>
              <a:rPr lang="hr-HR" sz="4000" dirty="0" smtClean="0"/>
            </a:br>
            <a:r>
              <a:rPr lang="hr-HR" sz="4000" dirty="0" smtClean="0"/>
              <a:t>„</a:t>
            </a:r>
            <a:r>
              <a:rPr lang="hr-HR" sz="4000" b="1" dirty="0" smtClean="0"/>
              <a:t>Za sigurno i poticajno okruženje u školama“ </a:t>
            </a:r>
            <a:endParaRPr lang="hr-HR" sz="4000" dirty="0"/>
          </a:p>
        </p:txBody>
      </p:sp>
      <p:pic>
        <p:nvPicPr>
          <p:cNvPr id="1026" name="Picture 2" descr="C:\Documents and Settings\Korisnik\My Documents\UNICEF_2011_2012\UNICEF_2011_2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895600"/>
            <a:ext cx="3852747" cy="32237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800" dirty="0" smtClean="0"/>
              <a:t>AKTIVNOSTI ZA OVU ŠKOLSKU GODINU;</a:t>
            </a:r>
            <a:endParaRPr lang="hr-HR" sz="2800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-12274787"/>
            <a:ext cx="13324481" cy="25006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1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1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1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1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1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1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1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1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1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1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1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1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1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1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1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1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1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1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1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1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2000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2000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2000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2000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2000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2000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2000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2000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hr-HR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hr-H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r-HR" sz="2000" dirty="0"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r-HR" sz="2000" dirty="0" smtClean="0"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r-HR" sz="2000" dirty="0" smtClean="0">
              <a:latin typeface="Arial" pitchFamily="34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hr-HR" sz="2000" dirty="0" smtClean="0"/>
              <a:t>Škola je uključena u  UNICEF-ov projekt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hr-HR" sz="2000" dirty="0" smtClean="0"/>
              <a:t> „Za sigurno i poticajno okruženje u školama“ od školske godine </a:t>
            </a:r>
            <a:r>
              <a:rPr lang="hr-HR" sz="2000" b="1" dirty="0" smtClean="0"/>
              <a:t>2008./2009.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hr-HR" sz="2000" b="1" dirty="0" smtClean="0"/>
              <a:t> </a:t>
            </a:r>
            <a:endParaRPr kumimoji="0" lang="hr-H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hr-H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TE13162C8t00" charset="-18"/>
              </a:rPr>
              <a:t>Na početku školske godine (kroz mjesec listopad) donijeti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r-H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TE13162C8t00" charset="-18"/>
              </a:rPr>
              <a:t> razredna</a:t>
            </a:r>
            <a:r>
              <a:rPr kumimoji="0" lang="hr-HR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TE13162C8t00" charset="-18"/>
              </a:rPr>
              <a:t> pravila, vrijednosti </a:t>
            </a:r>
            <a:r>
              <a:rPr kumimoji="0" lang="hr-H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TE13162C8t00" charset="-18"/>
              </a:rPr>
              <a:t> i posljedice za ovu školsku godinu,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r-H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TE13162C8t00" charset="-18"/>
              </a:rPr>
              <a:t> </a:t>
            </a:r>
            <a:r>
              <a:rPr lang="hr-HR" sz="2000" dirty="0">
                <a:latin typeface="+mj-lt"/>
                <a:ea typeface="Calibri" pitchFamily="34" charset="0"/>
                <a:cs typeface="TTE13162C8t00" charset="-18"/>
              </a:rPr>
              <a:t> </a:t>
            </a:r>
            <a:r>
              <a:rPr lang="hr-HR" sz="2000" dirty="0" smtClean="0">
                <a:latin typeface="+mj-lt"/>
                <a:ea typeface="Calibri" pitchFamily="34" charset="0"/>
                <a:cs typeface="TTE13162C8t00" charset="-18"/>
              </a:rPr>
              <a:t>  </a:t>
            </a:r>
            <a:r>
              <a:rPr kumimoji="0" lang="hr-H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TE13162C8t00" charset="-18"/>
              </a:rPr>
              <a:t> te ih objediniti u školska PVP. </a:t>
            </a:r>
            <a:endParaRPr lang="hr-HR" sz="2000" dirty="0" smtClean="0">
              <a:latin typeface="+mj-lt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r-H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TE13162C8t00" charset="-18"/>
              </a:rPr>
              <a:t> Izraditi plakat s razrednim</a:t>
            </a:r>
            <a:r>
              <a:rPr kumimoji="0" lang="hr-HR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TE13162C8t00" charset="-18"/>
              </a:rPr>
              <a:t> PVP</a:t>
            </a:r>
            <a:r>
              <a:rPr kumimoji="0" lang="hr-H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TE13162C8t00" charset="-18"/>
              </a:rPr>
              <a:t>,</a:t>
            </a:r>
            <a:r>
              <a:rPr lang="hr-HR" sz="2000" dirty="0">
                <a:latin typeface="+mj-lt"/>
                <a:ea typeface="Calibri" pitchFamily="34" charset="0"/>
                <a:cs typeface="TTE13162C8t00" charset="-18"/>
              </a:rPr>
              <a:t> </a:t>
            </a:r>
            <a:r>
              <a:rPr kumimoji="0" lang="hr-H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TE13162C8t00" charset="-18"/>
              </a:rPr>
              <a:t> te istaknuti na vidno mjesto u učionici.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hr-HR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r-H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TE13162C8t00" charset="-18"/>
              </a:rPr>
              <a:t> Na roditeljskom sastanku upoznati roditelje s razrednim </a:t>
            </a:r>
            <a:r>
              <a:rPr kumimoji="0" lang="hr-HR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TE13162C8t00" charset="-18"/>
              </a:rPr>
              <a:t> PVP</a:t>
            </a:r>
            <a:r>
              <a:rPr kumimoji="0" lang="hr-H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TE13162C8t00" charset="-18"/>
              </a:rPr>
              <a:t>.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r-H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TE13162C8t00" charset="-18"/>
              </a:rPr>
              <a:t> Na početku školske godine upoznati učenike s pedagoškim mjerama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r-H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TE13162C8t00" charset="-18"/>
              </a:rPr>
              <a:t>  koje su sastavni dio Statuta škole, a roditelje uputiti na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hr-HR" sz="2000" dirty="0" smtClean="0">
                <a:latin typeface="+mj-lt"/>
                <a:ea typeface="Calibri" pitchFamily="34" charset="0"/>
                <a:cs typeface="TTE13162C8t00" charset="-18"/>
              </a:rPr>
              <a:t>  </a:t>
            </a:r>
            <a:r>
              <a:rPr kumimoji="0" lang="hr-H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TE13162C8t00" charset="-18"/>
              </a:rPr>
              <a:t> web stranicu škole gdje to mogu pročitati.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hr-HR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TE13162C8t00" charset="-1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r-HR" sz="2000" b="1" dirty="0" smtClean="0">
                <a:latin typeface="+mj-lt"/>
                <a:ea typeface="Calibri" pitchFamily="34" charset="0"/>
                <a:cs typeface="TTE13162C8t00" charset="-18"/>
              </a:rPr>
              <a:t> </a:t>
            </a:r>
            <a:r>
              <a:rPr lang="hr-HR" sz="2000" dirty="0" smtClean="0">
                <a:latin typeface="+mj-lt"/>
                <a:ea typeface="Calibri" pitchFamily="34" charset="0"/>
                <a:cs typeface="TTE13162C8t00" charset="-18"/>
              </a:rPr>
              <a:t>Na satovima razrednika provesti  radionice s temom prevencije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sz="2000" dirty="0" smtClean="0">
                <a:latin typeface="+mj-lt"/>
                <a:ea typeface="Calibri" pitchFamily="34" charset="0"/>
                <a:cs typeface="TTE13162C8t00" charset="-18"/>
              </a:rPr>
              <a:t> nasilja.</a:t>
            </a:r>
            <a:r>
              <a:rPr lang="hr-HR" sz="2000" dirty="0" smtClean="0">
                <a:latin typeface="+mj-lt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hr-HR" sz="2000" dirty="0" smtClean="0">
              <a:latin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hr-HR" sz="20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hr-H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hr-HR" sz="2000" b="1" dirty="0" smtClean="0"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hr-H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hr-HR" sz="2000" b="1" dirty="0" smtClean="0"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hr-H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hr-HR" sz="2000" b="1" dirty="0" smtClean="0"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hr-H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hr-HR" sz="2000" b="1" dirty="0" smtClean="0"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hr-H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hr-HR" sz="2000" b="1" dirty="0" smtClean="0"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hr-H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hr-HR" sz="2000" b="1" dirty="0" smtClean="0"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hr-H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hr-HR" sz="2000" b="1" dirty="0" smtClean="0"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hr-H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TE13162C8t00" charset="-18"/>
              </a:rPr>
              <a:t>Na početku školske godine upoznati učenike s Pravilnikom o kućnom redu škole,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TE13162C8t00" charset="-18"/>
              </a:rPr>
              <a:t> a roditelje uputiti na web stranicu škole gdje mogu pročitati navedeni pravilnik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TE13162C8t00" charset="-18"/>
              </a:rPr>
              <a:t>Na satovima razrednika provesti 4 radionice (2 radionice u svakom polugodištu) s temom prevencije nasilja</a:t>
            </a:r>
            <a:r>
              <a:rPr kumimoji="0" lang="hr-H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800" b="1" dirty="0" smtClean="0">
              <a:latin typeface="Arial" pitchFamily="34" charset="0"/>
              <a:ea typeface="Calibri" pitchFamily="34" charset="0"/>
              <a:cs typeface="TTE13162C8t0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54245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143000" y="2743200"/>
            <a:ext cx="6480174" cy="1673225"/>
          </a:xfrm>
        </p:spPr>
        <p:txBody>
          <a:bodyPr>
            <a:noAutofit/>
          </a:bodyPr>
          <a:lstStyle/>
          <a:p>
            <a:r>
              <a:rPr lang="hr-HR" sz="2400" dirty="0" smtClean="0">
                <a:latin typeface="+mj-lt"/>
              </a:rPr>
              <a:t>Razredna pravila </a:t>
            </a:r>
          </a:p>
          <a:p>
            <a:pPr lvl="0">
              <a:buFont typeface="Arial" pitchFamily="34" charset="0"/>
              <a:buChar char="•"/>
            </a:pPr>
            <a:r>
              <a:rPr lang="hr-HR" dirty="0" smtClean="0">
                <a:solidFill>
                  <a:schemeClr val="tx1"/>
                </a:solidFill>
                <a:latin typeface="+mj-lt"/>
              </a:rPr>
              <a:t>Nema ruganja,ismijavanja i vrijeđanja drugih.</a:t>
            </a:r>
          </a:p>
          <a:p>
            <a:pPr lvl="0">
              <a:buFont typeface="Arial" pitchFamily="34" charset="0"/>
              <a:buChar char="•"/>
            </a:pPr>
            <a:r>
              <a:rPr lang="hr-HR" dirty="0" smtClean="0">
                <a:solidFill>
                  <a:schemeClr val="tx1"/>
                </a:solidFill>
                <a:latin typeface="+mj-lt"/>
              </a:rPr>
              <a:t>Poštivamo  jedni druge.</a:t>
            </a:r>
          </a:p>
          <a:p>
            <a:pPr lvl="0">
              <a:buFont typeface="Arial" pitchFamily="34" charset="0"/>
              <a:buChar char="•"/>
            </a:pPr>
            <a:r>
              <a:rPr lang="hr-HR" dirty="0" smtClean="0">
                <a:solidFill>
                  <a:schemeClr val="tx1"/>
                </a:solidFill>
                <a:latin typeface="+mj-lt"/>
              </a:rPr>
              <a:t>Neprihvaćamo tučnjavu .</a:t>
            </a:r>
          </a:p>
          <a:p>
            <a:pPr lvl="0">
              <a:buFont typeface="Arial" pitchFamily="34" charset="0"/>
              <a:buChar char="•"/>
            </a:pPr>
            <a:r>
              <a:rPr lang="hr-HR" dirty="0" smtClean="0">
                <a:solidFill>
                  <a:schemeClr val="tx1"/>
                </a:solidFill>
                <a:latin typeface="+mj-lt"/>
              </a:rPr>
              <a:t>Nema omalovažavanja nikoga zbog njegovog izgleda,stila oblačenja ili poteškoća.</a:t>
            </a:r>
          </a:p>
          <a:p>
            <a:pPr lvl="0">
              <a:buFont typeface="Arial" pitchFamily="34" charset="0"/>
              <a:buChar char="•"/>
            </a:pPr>
            <a:r>
              <a:rPr lang="hr-HR" dirty="0" smtClean="0">
                <a:solidFill>
                  <a:schemeClr val="tx1"/>
                </a:solidFill>
                <a:latin typeface="+mj-lt"/>
              </a:rPr>
              <a:t>Nasilje prijaviti odraslima.</a:t>
            </a:r>
          </a:p>
          <a:p>
            <a:pPr lvl="0">
              <a:buFont typeface="Arial" pitchFamily="34" charset="0"/>
              <a:buChar char="•"/>
            </a:pPr>
            <a:endParaRPr lang="hr-HR" dirty="0" smtClean="0">
              <a:solidFill>
                <a:schemeClr val="tx1"/>
              </a:solidFill>
              <a:latin typeface="+mj-lt"/>
            </a:endParaRPr>
          </a:p>
          <a:p>
            <a:pPr lvl="0">
              <a:buFont typeface="Arial" pitchFamily="34" charset="0"/>
              <a:buChar char="•"/>
            </a:pPr>
            <a:r>
              <a:rPr lang="hr-HR" dirty="0" smtClean="0">
                <a:solidFill>
                  <a:schemeClr val="tx1"/>
                </a:solidFill>
                <a:latin typeface="+mj-lt"/>
              </a:rPr>
              <a:t>ZABRANA UPORABE  MOBITELA U ŠKOLI.</a:t>
            </a:r>
          </a:p>
          <a:p>
            <a:endParaRPr lang="hr-HR" dirty="0">
              <a:latin typeface="+mj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>                         </a:t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>                             </a:t>
            </a:r>
            <a:br>
              <a:rPr lang="hr-HR" b="1" dirty="0" smtClean="0"/>
            </a:br>
            <a:r>
              <a:rPr lang="hr-HR" sz="3600" b="1" dirty="0" smtClean="0"/>
              <a:t>ŠKOLSKA PRAVILA, VRIJEDNOSTI  I POSLJEDICE</a:t>
            </a:r>
            <a:r>
              <a:rPr lang="hr-HR" dirty="0" smtClean="0"/>
              <a:t/>
            </a:r>
            <a:br>
              <a:rPr lang="hr-HR" dirty="0" smtClean="0"/>
            </a:b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800" b="1" dirty="0" smtClean="0"/>
              <a:t>RAZREDNE VRIJEDNOSTI</a:t>
            </a:r>
            <a:endParaRPr lang="hr-HR" sz="2800" b="1" dirty="0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2286000" y="-4346346"/>
            <a:ext cx="6172200" cy="10064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4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4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4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4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4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4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4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4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4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4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4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4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14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hr-HR" sz="14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   MEĐUSOBNO POŠTIVANJE  </a:t>
            </a:r>
            <a:endParaRPr kumimoji="0" lang="hr-H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                 I UVAŽAVANJE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    PRIJATELJSTVO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    SURADNJA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   KULTURNO PONAŠANJE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   OPRAŠTANJE</a:t>
            </a:r>
            <a:endParaRPr kumimoji="0" lang="hr-H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2000" b="1" dirty="0" smtClean="0"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hr-HR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POMAGANJE</a:t>
            </a:r>
            <a:endParaRPr kumimoji="0" lang="hr-H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RAZREDNE POSLJEDIC</a:t>
            </a:r>
            <a:r>
              <a:rPr lang="hr-HR" dirty="0" smtClean="0"/>
              <a:t>E</a:t>
            </a:r>
            <a:endParaRPr lang="hr-HR" dirty="0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301752" y="-214679"/>
            <a:ext cx="987809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hr-HR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hr-H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hr-HR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hr-H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hr-H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Ispričati se pred </a:t>
            </a:r>
            <a:r>
              <a:rPr lang="hr-HR" sz="2800" dirty="0" smtClean="0">
                <a:latin typeface="+mj-lt"/>
                <a:ea typeface="Calibri" pitchFamily="34" charset="0"/>
                <a:cs typeface="Times New Roman" pitchFamily="18" charset="0"/>
              </a:rPr>
              <a:t>cijelim razredom.</a:t>
            </a:r>
            <a:r>
              <a:rPr kumimoji="0" lang="hr-H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endParaRPr kumimoji="0" lang="hr-HR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hr-H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Pospremiti učionicu.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hr-H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Nadoknaditi štetu ako je šteta materijalna.</a:t>
            </a:r>
            <a:endParaRPr kumimoji="0" lang="hr-HR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hr-H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Uskraćivanje izleta.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hr-HR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hr-HR" sz="32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hr-HR" sz="2400" b="1" i="1" dirty="0" smtClean="0"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Za korištenje mobitela u školi idu pedagoške mjere</a:t>
            </a:r>
            <a:r>
              <a:rPr lang="hr-HR" sz="2400" b="1" dirty="0" smtClean="0"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 descr="C:\Documents and Settings\Korisnik\My Documents\UNICEF_2011_2012\slika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1676399"/>
            <a:ext cx="1676400" cy="1480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b="1" dirty="0" smtClean="0">
                <a:solidFill>
                  <a:schemeClr val="accent1"/>
                </a:solidFill>
              </a:rPr>
              <a:t>PREVENCIJA ELEKTRONIČKOG ZLOSTAVLJANJA</a:t>
            </a:r>
            <a:endParaRPr lang="hr-HR" sz="2400" b="1" dirty="0">
              <a:solidFill>
                <a:schemeClr val="accent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r-HR" dirty="0"/>
          </a:p>
          <a:p>
            <a:r>
              <a:rPr lang="hr-HR" dirty="0" smtClean="0"/>
              <a:t>Ove školske godine planiramo provoditi program „PREVENCIJE ELEKTRONIČKOG    </a:t>
            </a:r>
          </a:p>
          <a:p>
            <a:pPr marL="0" indent="0">
              <a:buNone/>
            </a:pPr>
            <a:r>
              <a:rPr lang="hr-HR" dirty="0" smtClean="0"/>
              <a:t>                 ZLOSTAVLJANJA”</a:t>
            </a:r>
          </a:p>
          <a:p>
            <a:endParaRPr lang="hr-HR" dirty="0" smtClean="0"/>
          </a:p>
          <a:p>
            <a:r>
              <a:rPr lang="hr-HR" dirty="0" smtClean="0"/>
              <a:t>Zbog sve učestalijeg zlostavljanja putem  suvremenih tehnologija i mobitela</a:t>
            </a:r>
          </a:p>
          <a:p>
            <a:pPr marL="0" indent="0">
              <a:buNone/>
            </a:pPr>
            <a:endParaRPr lang="hr-HR" dirty="0" smtClean="0"/>
          </a:p>
          <a:p>
            <a:r>
              <a:rPr lang="hr-HR" dirty="0" smtClean="0"/>
              <a:t>Radionice za niže razrede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76508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Korisnik\My Documents\PROJEKT-SIGURNI PET ZA SIGURNIJI NET\sigurnih-pet-za-sigurniji-net-letak-1-1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04800"/>
            <a:ext cx="6477000" cy="59248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952"/>
          </a:xfrm>
        </p:spPr>
        <p:txBody>
          <a:bodyPr>
            <a:noAutofit/>
          </a:bodyPr>
          <a:lstStyle/>
          <a:p>
            <a:r>
              <a:rPr lang="hr-HR" sz="2800" b="1" dirty="0">
                <a:solidFill>
                  <a:srgbClr val="C00000"/>
                </a:solidFill>
              </a:rPr>
              <a:t>Program:</a:t>
            </a:r>
            <a:r>
              <a:rPr lang="hr-HR" sz="2800" dirty="0">
                <a:solidFill>
                  <a:srgbClr val="C00000"/>
                </a:solidFill>
              </a:rPr>
              <a:t> Sigurnost djece na internetu-razvoj školskog kurikuluma</a:t>
            </a:r>
            <a:endParaRPr lang="hr-HR" sz="2800" dirty="0"/>
          </a:p>
        </p:txBody>
      </p:sp>
      <p:sp>
        <p:nvSpPr>
          <p:cNvPr id="3" name="Pravokutnik 2"/>
          <p:cNvSpPr/>
          <p:nvPr/>
        </p:nvSpPr>
        <p:spPr>
          <a:xfrm>
            <a:off x="609600" y="1524000"/>
            <a:ext cx="7924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r-HR" sz="2800" b="1" dirty="0"/>
              <a:t>Program se </a:t>
            </a:r>
            <a:r>
              <a:rPr lang="hr-HR" sz="2800" dirty="0"/>
              <a:t>sastoji od četiri modula namijenjenih jednoj od četiri dobne skupine u osnovnim školama ( učenici 1. i 2.,3.i 4.,5. i 6. te 7. i 8. razreda).</a:t>
            </a:r>
          </a:p>
          <a:p>
            <a:pPr algn="just"/>
            <a:r>
              <a:rPr lang="hr-HR" sz="2800" dirty="0" smtClean="0"/>
              <a:t>Podijeljenih </a:t>
            </a:r>
            <a:r>
              <a:rPr lang="hr-HR" sz="2800" dirty="0"/>
              <a:t>u </a:t>
            </a:r>
            <a:r>
              <a:rPr lang="hr-HR" sz="2800" b="1" i="1" dirty="0"/>
              <a:t>pet cjelina</a:t>
            </a:r>
            <a:r>
              <a:rPr lang="hr-HR" sz="2800" b="1" dirty="0"/>
              <a:t>: </a:t>
            </a:r>
            <a:r>
              <a:rPr lang="hr-HR" sz="2800" dirty="0"/>
              <a:t>informacije, komunikacije, stvaranje sadržaja, sigurnost i </a:t>
            </a:r>
            <a:r>
              <a:rPr lang="hr-HR" sz="2800" dirty="0" smtClean="0"/>
              <a:t>rješavanje </a:t>
            </a:r>
            <a:r>
              <a:rPr lang="hr-HR" sz="2800" dirty="0"/>
              <a:t>problema, prema preporuci  Europskog okvira za razvoj i razumijevanje digitalne kompetencije u Europi. Svaki modul sadrži 20 tema, a za svaki razred </a:t>
            </a:r>
            <a:r>
              <a:rPr lang="hr-HR" sz="2800" dirty="0" smtClean="0"/>
              <a:t>predloženo ih </a:t>
            </a:r>
            <a:r>
              <a:rPr lang="hr-HR" sz="2800" dirty="0"/>
              <a:t>je  10.</a:t>
            </a:r>
          </a:p>
        </p:txBody>
      </p:sp>
    </p:spTree>
    <p:extLst>
      <p:ext uri="{BB962C8B-B14F-4D97-AF65-F5344CB8AC3E}">
        <p14:creationId xmlns:p14="http://schemas.microsoft.com/office/powerpoint/2010/main" val="2901163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slov 1"/>
          <p:cNvSpPr>
            <a:spLocks noGrp="1"/>
          </p:cNvSpPr>
          <p:nvPr>
            <p:ph type="subTitle" idx="1"/>
          </p:nvPr>
        </p:nvSpPr>
        <p:spPr>
          <a:xfrm>
            <a:off x="1371600" y="3352800"/>
            <a:ext cx="6400800" cy="1752600"/>
          </a:xfrm>
        </p:spPr>
        <p:txBody>
          <a:bodyPr>
            <a:normAutofit/>
          </a:bodyPr>
          <a:lstStyle/>
          <a:p>
            <a:r>
              <a:rPr lang="hr-HR" sz="2400" dirty="0" smtClean="0"/>
              <a:t>Predavanje za 7.i 8.razrede </a:t>
            </a:r>
          </a:p>
          <a:p>
            <a:r>
              <a:rPr lang="hr-HR" sz="2400" dirty="0" smtClean="0"/>
              <a:t>policija</a:t>
            </a:r>
          </a:p>
        </p:txBody>
      </p:sp>
      <p:sp>
        <p:nvSpPr>
          <p:cNvPr id="3" name="Naslov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SIGURNO PONAŠANJE NA INTERNETU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65916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accent1"/>
                </a:solidFill>
              </a:rPr>
              <a:t>TRENING ŽIVOTNIH VJEŠTINA</a:t>
            </a:r>
            <a:endParaRPr lang="hr-HR" dirty="0">
              <a:solidFill>
                <a:schemeClr val="accent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hr-HR" sz="2400" dirty="0" smtClean="0"/>
              <a:t> </a:t>
            </a:r>
            <a:r>
              <a:rPr lang="hr-HR" sz="2400" dirty="0"/>
              <a:t>Cilj ovog programa je smanjenje učestalosti i intenziteta konzumiranja sredstava ovisnosti, kao i odgoda prvog </a:t>
            </a:r>
            <a:r>
              <a:rPr lang="hr-HR" sz="2400" dirty="0" smtClean="0"/>
              <a:t>konzumiranja.</a:t>
            </a:r>
          </a:p>
          <a:p>
            <a:endParaRPr lang="hr-HR" sz="2400" dirty="0" smtClean="0"/>
          </a:p>
          <a:p>
            <a:r>
              <a:rPr lang="hr-HR" sz="2400" dirty="0" smtClean="0"/>
              <a:t>Trening </a:t>
            </a:r>
            <a:r>
              <a:rPr lang="hr-HR" sz="2400" dirty="0"/>
              <a:t>životnih vještina" provodi se kao serija od 13 radionica za učenike šestih i 10 radionica za učenike sedmih razreda. </a:t>
            </a:r>
            <a:r>
              <a:rPr lang="hr-HR" sz="2400" dirty="0" smtClean="0"/>
              <a:t>Radionice su proveli </a:t>
            </a:r>
            <a:r>
              <a:rPr lang="hr-HR" sz="2400" dirty="0"/>
              <a:t>razrednici </a:t>
            </a:r>
            <a:r>
              <a:rPr lang="hr-HR" sz="2400" dirty="0" smtClean="0"/>
              <a:t>na </a:t>
            </a:r>
            <a:r>
              <a:rPr lang="hr-HR" sz="2400" dirty="0"/>
              <a:t>satu razredne zajednice, a koji su prošli posebnu </a:t>
            </a:r>
            <a:r>
              <a:rPr lang="hr-HR" sz="2400" dirty="0" smtClean="0"/>
              <a:t>edukaciju.</a:t>
            </a:r>
          </a:p>
          <a:p>
            <a:endParaRPr lang="hr-HR" sz="2400" dirty="0" smtClean="0"/>
          </a:p>
          <a:p>
            <a:r>
              <a:rPr lang="hr-HR" sz="2400" dirty="0" smtClean="0"/>
              <a:t> </a:t>
            </a:r>
            <a:r>
              <a:rPr lang="hr-HR" sz="2400" dirty="0"/>
              <a:t>Nositelj programa je Zavod za javno zdravstvo Zadar, Služba za prevenciju, izvanbolničko liječenje ovisnosti i mentalno </a:t>
            </a:r>
            <a:r>
              <a:rPr lang="hr-HR" sz="2400" dirty="0" smtClean="0"/>
              <a:t>zdravlje.</a:t>
            </a:r>
          </a:p>
          <a:p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2950523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  </a:t>
            </a:r>
            <a:r>
              <a:rPr lang="hr-HR" b="1" dirty="0" smtClean="0"/>
              <a:t>HVALA NA PAŽNJI  </a:t>
            </a:r>
            <a:r>
              <a:rPr lang="hr-HR" dirty="0" smtClean="0">
                <a:sym typeface="Wingdings" pitchFamily="2" charset="2"/>
              </a:rPr>
              <a:t></a:t>
            </a:r>
            <a:endParaRPr lang="hr-HR" dirty="0"/>
          </a:p>
        </p:txBody>
      </p:sp>
      <p:pic>
        <p:nvPicPr>
          <p:cNvPr id="4" name="Slika 3" descr="http://www.os-cvjetno-naselje-zg.skole.hr/wp-content/uploads/2014/01/programi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746" y="2133600"/>
            <a:ext cx="4058412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549</TotalTime>
  <Words>485</Words>
  <Application>Microsoft Office PowerPoint</Application>
  <PresentationFormat>Prikaz na zaslonu (4:3)</PresentationFormat>
  <Paragraphs>188</Paragraphs>
  <Slides>12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12</vt:i4>
      </vt:variant>
    </vt:vector>
  </HeadingPairs>
  <TitlesOfParts>
    <vt:vector size="20" baseType="lpstr">
      <vt:lpstr>Arial</vt:lpstr>
      <vt:lpstr>Calibri</vt:lpstr>
      <vt:lpstr>Georgia</vt:lpstr>
      <vt:lpstr>Times New Roman</vt:lpstr>
      <vt:lpstr>TTE13162C8t00</vt:lpstr>
      <vt:lpstr>Wingdings</vt:lpstr>
      <vt:lpstr>Wingdings 2</vt:lpstr>
      <vt:lpstr>Civic</vt:lpstr>
      <vt:lpstr>OŠ STJEPANA RADIĆA BIBINJE </vt:lpstr>
      <vt:lpstr>Program „Za sigurno i poticajno okruženje u školama“ </vt:lpstr>
      <vt:lpstr>AKTIVNOSTI ZA OVU ŠKOLSKU GODINU;</vt:lpstr>
      <vt:lpstr>                                                              ŠKOLSKA PRAVILA, VRIJEDNOSTI  I POSLJEDICE </vt:lpstr>
      <vt:lpstr>RAZREDNE VRIJEDNOSTI</vt:lpstr>
      <vt:lpstr>RAZREDNE POSLJEDICE</vt:lpstr>
      <vt:lpstr>PREVENCIJA ELEKTRONIČKOG ZLOSTAVLJANJA</vt:lpstr>
      <vt:lpstr>PowerPointova prezentacija</vt:lpstr>
      <vt:lpstr>Program: Sigurnost djece na internetu-razvoj školskog kurikuluma</vt:lpstr>
      <vt:lpstr>SIGURNO PONAŠANJE NA INTERNETU</vt:lpstr>
      <vt:lpstr>TRENING ŽIVOTNIH VJEŠTINA</vt:lpstr>
      <vt:lpstr>  HVALA NA PAŽNJI  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Mirka Sikirić</cp:lastModifiedBy>
  <cp:revision>68</cp:revision>
  <dcterms:created xsi:type="dcterms:W3CDTF">2006-08-16T00:00:00Z</dcterms:created>
  <dcterms:modified xsi:type="dcterms:W3CDTF">2016-08-30T09:31:37Z</dcterms:modified>
</cp:coreProperties>
</file>